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7" r:id="rId4"/>
    <p:sldId id="278" r:id="rId5"/>
    <p:sldId id="279" r:id="rId6"/>
    <p:sldId id="322" r:id="rId7"/>
    <p:sldId id="323" r:id="rId8"/>
    <p:sldId id="324" r:id="rId9"/>
    <p:sldId id="280" r:id="rId10"/>
    <p:sldId id="320" r:id="rId11"/>
    <p:sldId id="32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64" autoAdjust="0"/>
  </p:normalViewPr>
  <p:slideViewPr>
    <p:cSldViewPr>
      <p:cViewPr varScale="1">
        <p:scale>
          <a:sx n="61" d="100"/>
          <a:sy n="61" d="100"/>
        </p:scale>
        <p:origin x="16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NULL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air\&#1490;&#1497;&#1489;&#1493;&#1497;%20&#1502;&#1495;&#1513;&#1489;%20&#1504;&#1497;&#1497;&#1491;%20&#1497;&#1488;&#1497;&#1512;\&#1490;&#1497;&#1489;&#1493;&#1497;%209_9_13\Neuro%20Vision\India\SSN%20patient%20data%20RevitalVision%20study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102818669405503E-2"/>
          <c:y val="7.8134239630302707E-2"/>
          <c:w val="0.95650588330147401"/>
          <c:h val="0.8641475619119035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4F-422C-9F54-35B3139529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4F-422C-9F54-35B31395299C}"/>
              </c:ext>
            </c:extLst>
          </c:dPt>
          <c:dLbls>
            <c:dLbl>
              <c:idx val="0"/>
              <c:layout>
                <c:manualLayout>
                  <c:x val="-0.21416493494672822"/>
                  <c:y val="-3.867011718870243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MALES 
51</a:t>
                    </a:r>
                    <a:r>
                      <a:rPr lang="en-US" dirty="0" smtClean="0"/>
                      <a:t>% (23)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64F-422C-9F54-35B3139529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473999377431601"/>
                  <c:y val="2.877614310797329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FEMALES 
49</a:t>
                    </a:r>
                    <a:r>
                      <a:rPr lang="en-US" dirty="0" smtClean="0"/>
                      <a:t>% (22)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64F-422C-9F54-35B3139529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710487276047138E-2"/>
                  <c:y val="2.07878502366691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64F-422C-9F54-35B31395299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186876640419949"/>
                  <c:y val="4.80113062790228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64F-422C-9F54-35B31395299C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6598311080680307E-2"/>
                  <c:y val="1.41288108217241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64F-422C-9F54-35B31395299C}"/>
                </c:ext>
                <c:ext xmlns:c15="http://schemas.microsoft.com/office/drawing/2012/chart" uri="{CE6537A1-D6FC-4f65-9D91-7224C49458BB}"/>
              </c:extLst>
            </c:dLbl>
            <c:spPr>
              <a:solidFill>
                <a:srgbClr val="B0151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Sheet1!$B$3:$C$3</c:f>
              <c:strCache>
                <c:ptCount val="2"/>
                <c:pt idx="0">
                  <c:v>MALES </c:v>
                </c:pt>
                <c:pt idx="1">
                  <c:v>FEMALES 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23</c:v>
                </c:pt>
                <c:pt idx="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64F-422C-9F54-35B31395299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solidFill>
          <a:sysClr val="window" lastClr="FFFFFF"/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ysClr val="window" lastClr="FFFFFF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2800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VA Improvement vs age group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Sheet4!$B$2</c:f>
              <c:strCache>
                <c:ptCount val="1"/>
                <c:pt idx="0">
                  <c:v>VA Line improvement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Sheet4!$A$3:$A$6</c:f>
              <c:strCache>
                <c:ptCount val="4"/>
                <c:pt idx="0">
                  <c:v>8 to 12</c:v>
                </c:pt>
                <c:pt idx="1">
                  <c:v>13 to 18</c:v>
                </c:pt>
                <c:pt idx="2">
                  <c:v>20 to 29</c:v>
                </c:pt>
                <c:pt idx="3">
                  <c:v>30 to 60</c:v>
                </c:pt>
              </c:strCache>
            </c:strRef>
          </c:cat>
          <c:val>
            <c:numRef>
              <c:f>Sheet4!$B$3:$B$6</c:f>
              <c:numCache>
                <c:formatCode>0.0</c:formatCode>
                <c:ptCount val="4"/>
                <c:pt idx="0">
                  <c:v>1.4124999999999994</c:v>
                </c:pt>
                <c:pt idx="1">
                  <c:v>2.0294117647058822</c:v>
                </c:pt>
                <c:pt idx="2">
                  <c:v>2.6875000000000013</c:v>
                </c:pt>
                <c:pt idx="3">
                  <c:v>2.8749999999999987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6308648"/>
        <c:axId val="316309040"/>
      </c:barChart>
      <c:catAx>
        <c:axId val="316308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 smtClean="0"/>
                  <a:t>VA Lines</a:t>
                </a:r>
                <a:endParaRPr lang="en-US" sz="2000" b="1" dirty="0"/>
              </a:p>
            </c:rich>
          </c:tx>
          <c:layout>
            <c:manualLayout>
              <c:xMode val="edge"/>
              <c:yMode val="edge"/>
              <c:x val="1.5827047934797622E-2"/>
              <c:y val="1.727055287443908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309040"/>
        <c:crosses val="autoZero"/>
        <c:auto val="1"/>
        <c:lblAlgn val="ctr"/>
        <c:lblOffset val="100"/>
        <c:noMultiLvlLbl val="0"/>
      </c:catAx>
      <c:valAx>
        <c:axId val="31630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308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0.44565</cdr:x>
      <cdr:y>0.90323</cdr:y>
    </cdr:from>
    <cdr:to>
      <cdr:x>0.59356</cdr:x>
      <cdr:y>0.99784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26076" y="4267200"/>
          <a:ext cx="1070720" cy="447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200" b="1" dirty="0"/>
            <a:t>Age</a:t>
          </a:r>
        </a:p>
      </cdr:txBody>
    </cdr:sp>
  </cdr:relSizeAnchor>
  <cdr:relSizeAnchor xmlns:cdr="http://schemas.openxmlformats.org/drawingml/2006/chartDrawing">
    <cdr:from>
      <cdr:x>0.36842</cdr:x>
      <cdr:y>0.32258</cdr:y>
    </cdr:from>
    <cdr:to>
      <cdr:x>0.46316</cdr:x>
      <cdr:y>0.3871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67000" y="152400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# 17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0.6</cdr:x>
      <cdr:y>0.16129</cdr:y>
    </cdr:from>
    <cdr:to>
      <cdr:x>0.68421</cdr:x>
      <cdr:y>0.25806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43400" y="762000"/>
          <a:ext cx="6096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# 8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0.82105</cdr:x>
      <cdr:y>0.14516</cdr:y>
    </cdr:from>
    <cdr:to>
      <cdr:x>0.90526</cdr:x>
      <cdr:y>0.22581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43600" y="6858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# 4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E1729-2CB2-487F-A00E-F354560EE422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9BA83-0E68-470C-A882-D121E29CA1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48600" cy="252412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Efficacy of RevitalVision technology in improving vision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 in Adult Amblyopia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FP-674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Dr. </a:t>
            </a:r>
            <a:r>
              <a:rPr lang="en-US" dirty="0" err="1" smtClean="0">
                <a:solidFill>
                  <a:srgbClr val="002060"/>
                </a:solidFill>
              </a:rPr>
              <a:t>Damaris</a:t>
            </a:r>
            <a:r>
              <a:rPr lang="en-US" dirty="0" smtClean="0">
                <a:solidFill>
                  <a:srgbClr val="002060"/>
                </a:solidFill>
              </a:rPr>
              <a:t> Magdalene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M13311, Assam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Pediatric Services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Sri </a:t>
            </a:r>
            <a:r>
              <a:rPr lang="en-US" dirty="0" err="1" smtClean="0">
                <a:solidFill>
                  <a:srgbClr val="002060"/>
                </a:solidFill>
              </a:rPr>
              <a:t>Sankaradeva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Nethralaya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Guwahati</a:t>
            </a:r>
            <a:r>
              <a:rPr lang="en-US" dirty="0" smtClean="0">
                <a:solidFill>
                  <a:srgbClr val="002060"/>
                </a:solidFill>
              </a:rPr>
              <a:t>, Assam , India.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 descr=" - Sri Sankaradeva Nethralaya Images, Beltola, Guwahati - Eye Hosp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61703"/>
            <a:ext cx="3566181" cy="222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snlogo_bl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676321"/>
            <a:ext cx="4572000" cy="2086426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4343400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 Financial interest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3B2AC82-4DBA-4FFB-8E1B-D9283C397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102558"/>
              </p:ext>
            </p:extLst>
          </p:nvPr>
        </p:nvGraphicFramePr>
        <p:xfrm>
          <a:off x="535782" y="1408558"/>
          <a:ext cx="7019924" cy="5025705"/>
        </p:xfrm>
        <a:graphic>
          <a:graphicData uri="http://schemas.openxmlformats.org/drawingml/2006/table">
            <a:tbl>
              <a:tblPr firstRow="1" firstCol="1" bandRow="1"/>
              <a:tblGrid>
                <a:gridCol w="1343025">
                  <a:extLst>
                    <a:ext uri="{9D8B030D-6E8A-4147-A177-3AD203B41FA5}">
                      <a16:colId xmlns:a16="http://schemas.microsoft.com/office/drawing/2014/main" xmlns="" val="2961118038"/>
                    </a:ext>
                  </a:extLst>
                </a:gridCol>
                <a:gridCol w="2536812">
                  <a:extLst>
                    <a:ext uri="{9D8B030D-6E8A-4147-A177-3AD203B41FA5}">
                      <a16:colId xmlns:a16="http://schemas.microsoft.com/office/drawing/2014/main" xmlns="" val="1659018179"/>
                    </a:ext>
                  </a:extLst>
                </a:gridCol>
                <a:gridCol w="1577750">
                  <a:extLst>
                    <a:ext uri="{9D8B030D-6E8A-4147-A177-3AD203B41FA5}">
                      <a16:colId xmlns:a16="http://schemas.microsoft.com/office/drawing/2014/main" xmlns="" val="4167867784"/>
                    </a:ext>
                  </a:extLst>
                </a:gridCol>
                <a:gridCol w="1562337">
                  <a:extLst>
                    <a:ext uri="{9D8B030D-6E8A-4147-A177-3AD203B41FA5}">
                      <a16:colId xmlns:a16="http://schemas.microsoft.com/office/drawing/2014/main" xmlns="" val="3529011067"/>
                    </a:ext>
                  </a:extLst>
                </a:gridCol>
              </a:tblGrid>
              <a:tr h="633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Causes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</a:t>
                      </a:r>
                      <a:endParaRPr lang="en-IN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endParaRPr lang="en-IN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1752491"/>
                  </a:ext>
                </a:extLst>
              </a:tr>
              <a:tr h="378552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Refractive</a:t>
                      </a:r>
                      <a:endParaRPr lang="en-IN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Hyperopia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28.89%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977685"/>
                  </a:ext>
                </a:extLst>
              </a:tr>
              <a:tr h="3785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Mixed Astigmatism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22.22%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3561931"/>
                  </a:ext>
                </a:extLst>
              </a:tr>
              <a:tr h="3785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Ametropia (Hyperopia)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13.33%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1435391"/>
                  </a:ext>
                </a:extLst>
              </a:tr>
              <a:tr h="37855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Myopic Astigmatism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11.11%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69572874"/>
                  </a:ext>
                </a:extLst>
              </a:tr>
              <a:tr h="3147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Myopia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6.67%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1274716"/>
                  </a:ext>
                </a:extLst>
              </a:tr>
              <a:tr h="3147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Ametropia (Myopia)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2.22%</a:t>
                      </a:r>
                      <a:endParaRPr lang="en-IN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8639283"/>
                  </a:ext>
                </a:extLst>
              </a:tr>
              <a:tr h="31479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Hyperopic Astigmatism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2.22%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9706691"/>
                  </a:ext>
                </a:extLst>
              </a:tr>
              <a:tr h="314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Nystagmus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600" b="1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4.44%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591136"/>
                  </a:ext>
                </a:extLst>
              </a:tr>
              <a:tr h="314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Strabismus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600" b="1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2.22%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3977383"/>
                  </a:ext>
                </a:extLst>
              </a:tr>
              <a:tr h="314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Visual deprivation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600" b="1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6.67%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1607731"/>
                  </a:ext>
                </a:extLst>
              </a:tr>
              <a:tr h="314790">
                <a:tc>
                  <a:txBody>
                    <a:bodyPr/>
                    <a:lstStyle/>
                    <a:p>
                      <a:pPr algn="ctr"/>
                      <a:endParaRPr lang="en-IN" sz="16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IN" sz="1400" b="1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  <a:endParaRPr lang="en-IN" sz="1400" b="1" dirty="0">
                        <a:solidFill>
                          <a:srgbClr val="FFFF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594" marR="1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447413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03E60C12-212C-4EDF-9013-728149B6F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73970"/>
            <a:ext cx="6668813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Distribution </a:t>
            </a:r>
            <a:r>
              <a:rPr kumimoji="0" lang="en-US" altLang="en-US" sz="2400" b="1" i="0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 cases on the basis of etiology</a:t>
            </a:r>
            <a:endParaRPr kumimoji="0" lang="en-US" altLang="en-US" sz="2400" b="1" i="0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pic>
        <p:nvPicPr>
          <p:cNvPr id="6" name="Picture 5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330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E2978632-EDCC-48BE-8DDE-CE5FEEDDEA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028119"/>
              </p:ext>
            </p:extLst>
          </p:nvPr>
        </p:nvGraphicFramePr>
        <p:xfrm>
          <a:off x="1108363" y="661323"/>
          <a:ext cx="6435437" cy="5848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ssnlogo_bl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6934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206324"/>
              </p:ext>
            </p:extLst>
          </p:nvPr>
        </p:nvGraphicFramePr>
        <p:xfrm>
          <a:off x="1066800" y="1503680"/>
          <a:ext cx="6629400" cy="489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370"/>
                <a:gridCol w="2835698"/>
                <a:gridCol w="1954332"/>
              </a:tblGrid>
              <a:tr h="1219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Age</a:t>
                      </a:r>
                    </a:p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VA </a:t>
                      </a:r>
                      <a:r>
                        <a:rPr lang="en-US" sz="2800" u="none" strike="noStrike" dirty="0" smtClean="0">
                          <a:effectLst/>
                        </a:rPr>
                        <a:t>Lines </a:t>
                      </a:r>
                      <a:r>
                        <a:rPr lang="en-US" sz="2800" u="none" strike="noStrike" dirty="0">
                          <a:effectLst/>
                        </a:rPr>
                        <a:t>improvement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# </a:t>
                      </a:r>
                      <a:r>
                        <a:rPr lang="en-US" sz="2800" u="none" strike="noStrike" dirty="0" smtClean="0">
                          <a:effectLst/>
                        </a:rPr>
                        <a:t>Patients</a:t>
                      </a:r>
                    </a:p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406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8 to 12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12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13 to 18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12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20 to 29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12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30 to </a:t>
                      </a:r>
                      <a:r>
                        <a:rPr lang="en-US" sz="2800" u="none" strike="noStrike" dirty="0" smtClean="0">
                          <a:effectLst/>
                        </a:rPr>
                        <a:t>60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2.9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12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Average</a:t>
                      </a:r>
                      <a:endParaRPr lang="en-US" sz="28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2.0</a:t>
                      </a:r>
                      <a:endParaRPr lang="en-US" sz="28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45</a:t>
                      </a:r>
                      <a:endParaRPr lang="en-US" sz="28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62000" y="274638"/>
            <a:ext cx="6934200" cy="1020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 Improvement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352268"/>
              </p:ext>
            </p:extLst>
          </p:nvPr>
        </p:nvGraphicFramePr>
        <p:xfrm>
          <a:off x="914400" y="1447800"/>
          <a:ext cx="7239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62000" y="274638"/>
            <a:ext cx="6934200" cy="1020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Improvement vs age group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16</a:t>
            </a:r>
            <a:endParaRPr lang="en-US" dirty="0"/>
          </a:p>
        </p:txBody>
      </p:sp>
      <p:pic>
        <p:nvPicPr>
          <p:cNvPr id="6" name="Picture 5" descr="ssnlogo_blac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Our study is the first prospective study in India to report the efficacy and safety of this novel non-invasive perceptual learning computerized program called RevitalVision.</a:t>
            </a:r>
          </a:p>
          <a:p>
            <a:r>
              <a:rPr lang="en-US" sz="3400" dirty="0" smtClean="0"/>
              <a:t>Our study confirms current published data of enhanced BCVA of 2 + lines in adult amblyopic individuals not responding to the traditional patching therapy.</a:t>
            </a:r>
          </a:p>
          <a:p>
            <a:endParaRPr lang="en-US" dirty="0"/>
          </a:p>
        </p:txBody>
      </p:sp>
      <p:pic>
        <p:nvPicPr>
          <p:cNvPr id="4" name="Picture 3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 smtClean="0"/>
              <a:t>Limitations of this study include the absence of a comparative control group and a small sample size</a:t>
            </a:r>
          </a:p>
          <a:p>
            <a:r>
              <a:rPr lang="en-US" dirty="0" smtClean="0"/>
              <a:t>Preliminary evidence suggests RevitalVision PL treatment is safe and improves BCVA in </a:t>
            </a:r>
            <a:r>
              <a:rPr lang="en-US" b="1" dirty="0" smtClean="0">
                <a:solidFill>
                  <a:srgbClr val="0070C0"/>
                </a:solidFill>
              </a:rPr>
              <a:t>adult amblyopic patients </a:t>
            </a:r>
            <a:r>
              <a:rPr lang="en-US" dirty="0" smtClean="0"/>
              <a:t>who do not respond to the traditional patching therapy.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7912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Thank you!</a:t>
            </a:r>
          </a:p>
        </p:txBody>
      </p:sp>
      <p:pic>
        <p:nvPicPr>
          <p:cNvPr id="5" name="Picture 4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 evaluate the efficacy and safety of RevitalVision in improving visual acuity in patching resistant amblyopic eyes of patients older than 9.  </a:t>
            </a:r>
            <a:endParaRPr lang="en-US" sz="3600" dirty="0"/>
          </a:p>
        </p:txBody>
      </p:sp>
      <p:pic>
        <p:nvPicPr>
          <p:cNvPr id="5" name="Picture 5" descr="×ª××¦××ª ×ª××× × ×¢×××¨ âªpirate eye coverâ¬â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71277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מציין מיקום תוכן 3" descr="image00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71277"/>
            <a:ext cx="3606483" cy="290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Study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study and protocol conformed to the tenets of the Declaration of Helsinki. Informed consent was obtained from all the patients.</a:t>
            </a:r>
          </a:p>
          <a:p>
            <a:r>
              <a:rPr lang="en-US" sz="3400" dirty="0" smtClean="0"/>
              <a:t>All patients underwent </a:t>
            </a:r>
            <a:r>
              <a:rPr lang="en-US" sz="3400" b="1" dirty="0" smtClean="0">
                <a:solidFill>
                  <a:srgbClr val="0070C0"/>
                </a:solidFill>
              </a:rPr>
              <a:t>at least 6 months of patching therapy with no visual improvement </a:t>
            </a:r>
            <a:r>
              <a:rPr lang="en-US" sz="3400" dirty="0" smtClean="0"/>
              <a:t>prior to starting the RevitalVision therapy. </a:t>
            </a:r>
            <a:endParaRPr lang="en-US" sz="3400" dirty="0"/>
          </a:p>
        </p:txBody>
      </p:sp>
      <p:pic>
        <p:nvPicPr>
          <p:cNvPr id="4" name="Picture 3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Study Criteria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Exclusion criteria consisted of any other ocular condition or cause for reduced visual acuity other than anisometropia, ametropia, amblyopia due to strabismus and visual deprivation and nystagmus.</a:t>
            </a:r>
          </a:p>
          <a:p>
            <a:endParaRPr lang="en-US" dirty="0"/>
          </a:p>
        </p:txBody>
      </p:sp>
      <p:pic>
        <p:nvPicPr>
          <p:cNvPr id="4" name="Picture 3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Baseline examination included subjective and objective refractions, </a:t>
            </a:r>
            <a:r>
              <a:rPr lang="en-US" dirty="0" err="1" smtClean="0"/>
              <a:t>cycloplegic</a:t>
            </a:r>
            <a:r>
              <a:rPr lang="en-US" dirty="0" smtClean="0"/>
              <a:t> subjective and objective refractions, uncorrected and best-corrected distance visual acuities (BCVA) were tested using an ETDRS </a:t>
            </a:r>
            <a:r>
              <a:rPr lang="en-US" dirty="0" err="1"/>
              <a:t>L</a:t>
            </a:r>
            <a:r>
              <a:rPr lang="en-US" dirty="0" err="1" smtClean="0"/>
              <a:t>ogMAR</a:t>
            </a:r>
            <a:r>
              <a:rPr lang="en-US" dirty="0" smtClean="0"/>
              <a:t> visual acuity chart.</a:t>
            </a:r>
          </a:p>
          <a:p>
            <a:r>
              <a:rPr lang="en-US" dirty="0" smtClean="0"/>
              <a:t> The baseline contrast sensitivity was also documented. The patients then underwent slit-lamp </a:t>
            </a:r>
            <a:r>
              <a:rPr lang="en-US" dirty="0" err="1" smtClean="0"/>
              <a:t>biomicroscopy</a:t>
            </a:r>
            <a:r>
              <a:rPr lang="en-US" dirty="0" smtClean="0"/>
              <a:t> and fundus evaluation by binocular indirect ophthalmoscopy.</a:t>
            </a:r>
          </a:p>
          <a:p>
            <a:r>
              <a:rPr lang="en-US" dirty="0" smtClean="0"/>
              <a:t> All the cases in the study then underwent an orientation guided by the trainer.</a:t>
            </a:r>
          </a:p>
          <a:p>
            <a:endParaRPr lang="en-US" dirty="0"/>
          </a:p>
        </p:txBody>
      </p:sp>
      <p:pic>
        <p:nvPicPr>
          <p:cNvPr id="4" name="Picture 3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1336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54 patients age 9 – 60 started the therapy program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9 </a:t>
            </a:r>
            <a:r>
              <a:rPr lang="en-US" sz="2400" dirty="0">
                <a:solidFill>
                  <a:srgbClr val="FF0000"/>
                </a:solidFill>
              </a:rPr>
              <a:t>patients </a:t>
            </a:r>
            <a:r>
              <a:rPr lang="en-US" sz="2400" dirty="0">
                <a:solidFill>
                  <a:srgbClr val="0070C0"/>
                </a:solidFill>
              </a:rPr>
              <a:t>who started the </a:t>
            </a:r>
            <a:r>
              <a:rPr lang="en-US" sz="2400" dirty="0" smtClean="0">
                <a:solidFill>
                  <a:srgbClr val="0070C0"/>
                </a:solidFill>
              </a:rPr>
              <a:t>program failed to comply </a:t>
            </a:r>
            <a:r>
              <a:rPr lang="en-US" sz="2400" dirty="0" smtClean="0">
                <a:solidFill>
                  <a:srgbClr val="FF0000"/>
                </a:solidFill>
              </a:rPr>
              <a:t>(16.7%)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45 </a:t>
            </a:r>
            <a:r>
              <a:rPr lang="en-US" sz="2400" dirty="0">
                <a:solidFill>
                  <a:srgbClr val="00B050"/>
                </a:solidFill>
              </a:rPr>
              <a:t>patients </a:t>
            </a:r>
            <a:r>
              <a:rPr lang="en-US" sz="2400" dirty="0" smtClean="0">
                <a:solidFill>
                  <a:srgbClr val="0070C0"/>
                </a:solidFill>
              </a:rPr>
              <a:t>completed the therapy with good compliance </a:t>
            </a:r>
            <a:r>
              <a:rPr lang="en-US" sz="2400" dirty="0" smtClean="0">
                <a:solidFill>
                  <a:srgbClr val="00B050"/>
                </a:solidFill>
              </a:rPr>
              <a:t>(83.3%)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419600"/>
            <a:ext cx="8229600" cy="156966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We included patients who complied with minimum training instructions:</a:t>
            </a: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At least 25 training sessions out of 40 </a:t>
            </a:r>
            <a:r>
              <a:rPr lang="en-US" sz="2400" dirty="0" smtClean="0">
                <a:solidFill>
                  <a:srgbClr val="0070C0"/>
                </a:solidFill>
              </a:rPr>
              <a:t>required  </a:t>
            </a:r>
            <a:endParaRPr lang="en-US" sz="2400" dirty="0">
              <a:solidFill>
                <a:srgbClr val="0070C0"/>
              </a:solidFill>
            </a:endParaRPr>
          </a:p>
          <a:p>
            <a:pPr lvl="1"/>
            <a:r>
              <a:rPr lang="en-US" sz="2400" dirty="0">
                <a:solidFill>
                  <a:srgbClr val="0070C0"/>
                </a:solidFill>
              </a:rPr>
              <a:t>At least 10 sessions per month out of 12 </a:t>
            </a:r>
            <a:r>
              <a:rPr lang="en-US" sz="2400" dirty="0" smtClean="0">
                <a:solidFill>
                  <a:srgbClr val="0070C0"/>
                </a:solidFill>
              </a:rPr>
              <a:t>-15 required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Compliance criteria:</a:t>
            </a:r>
            <a:endParaRPr lang="en-US" sz="2400" b="1" dirty="0"/>
          </a:p>
        </p:txBody>
      </p:sp>
      <p:pic>
        <p:nvPicPr>
          <p:cNvPr id="6" name="Picture 5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24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601"/>
            <a:ext cx="8018582" cy="2590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51163"/>
            <a:ext cx="8283814" cy="36830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86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 of Complying Patient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4724400"/>
            <a:ext cx="34290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Completed 40 sessions in sequence, every 2 days</a:t>
            </a:r>
            <a:endParaRPr lang="en-US" sz="2200" b="1" dirty="0"/>
          </a:p>
        </p:txBody>
      </p:sp>
      <p:sp>
        <p:nvSpPr>
          <p:cNvPr id="8" name="Right Brace 7"/>
          <p:cNvSpPr/>
          <p:nvPr/>
        </p:nvSpPr>
        <p:spPr>
          <a:xfrm>
            <a:off x="2057400" y="3429000"/>
            <a:ext cx="1828800" cy="3124200"/>
          </a:xfrm>
          <a:prstGeom prst="righ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6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6258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Non Complying Patient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38200"/>
            <a:ext cx="8350250" cy="5843987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38200" y="838200"/>
            <a:ext cx="1143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2362200" y="4648200"/>
            <a:ext cx="1066800" cy="175260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5334000"/>
            <a:ext cx="335280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200" b="1" dirty="0"/>
              <a:t>Stopped after 6 sessions</a:t>
            </a:r>
          </a:p>
        </p:txBody>
      </p:sp>
    </p:spTree>
    <p:extLst>
      <p:ext uri="{BB962C8B-B14F-4D97-AF65-F5344CB8AC3E}">
        <p14:creationId xmlns:p14="http://schemas.microsoft.com/office/powerpoint/2010/main" val="11423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This prospective study comprised of 45 patients between 8 and </a:t>
            </a:r>
            <a:r>
              <a:rPr lang="en-US" dirty="0" smtClean="0"/>
              <a:t>60 </a:t>
            </a:r>
            <a:r>
              <a:rPr lang="en-US" dirty="0" smtClean="0"/>
              <a:t>years of age, of which 39 had amblyopia due to refractive error ,3 due to visual deprivation , two cases had nystagmus and one case had strabismus.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All had undergone patching therapy prior to RevitalVision therapy. </a:t>
            </a:r>
          </a:p>
          <a:p>
            <a:r>
              <a:rPr lang="en-US" dirty="0" smtClean="0"/>
              <a:t>The main outcome measures were distance best corrected visual acuity (BCVA).</a:t>
            </a:r>
          </a:p>
          <a:p>
            <a:endParaRPr lang="en-US" dirty="0"/>
          </a:p>
        </p:txBody>
      </p:sp>
      <p:pic>
        <p:nvPicPr>
          <p:cNvPr id="4" name="Picture 3" descr="ssnlogo_bl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6400800"/>
            <a:ext cx="1524000" cy="380999"/>
          </a:xfrm>
          <a:prstGeom prst="rect">
            <a:avLst/>
          </a:prstGeom>
          <a:noFill/>
          <a:ln w="9525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3944</TotalTime>
  <Words>577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Efficacy of RevitalVision technology in improving vision  in Adult Amblyopia FP-674</vt:lpstr>
      <vt:lpstr>AIM</vt:lpstr>
      <vt:lpstr>Study Methods</vt:lpstr>
      <vt:lpstr>Study Criteria</vt:lpstr>
      <vt:lpstr>Examinations</vt:lpstr>
      <vt:lpstr>Compliance analysis</vt:lpstr>
      <vt:lpstr>PowerPoint Presentation</vt:lpstr>
      <vt:lpstr>PowerPoint Presentation</vt:lpstr>
      <vt:lpstr>Study population</vt:lpstr>
      <vt:lpstr>PowerPoint Presentation</vt:lpstr>
      <vt:lpstr>PowerPoint Presentation</vt:lpstr>
      <vt:lpstr>PowerPoint Presentation</vt:lpstr>
      <vt:lpstr>PowerPoint Presentation</vt:lpstr>
      <vt:lpstr>Conclusion</vt:lpstr>
      <vt:lpstr>Limitations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Efficacy of Neurovision correction technology to improve vision in Amblyopia</dc:title>
  <dc:creator>my</dc:creator>
  <cp:lastModifiedBy>Yair</cp:lastModifiedBy>
  <cp:revision>199</cp:revision>
  <dcterms:created xsi:type="dcterms:W3CDTF">2006-08-16T00:00:00Z</dcterms:created>
  <dcterms:modified xsi:type="dcterms:W3CDTF">2020-02-17T12:03:53Z</dcterms:modified>
</cp:coreProperties>
</file>